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9"/>
  </p:notesMasterIdLst>
  <p:sldIdLst>
    <p:sldId id="258" r:id="rId2"/>
    <p:sldId id="28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3399"/>
    <a:srgbClr val="FFFF00"/>
    <a:srgbClr val="CC0000"/>
    <a:srgbClr val="FFFFFF"/>
    <a:srgbClr val="EAEAEA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66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B52F328-8CCC-433D-986B-BCE97C80C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A8A07-A666-4763-AD05-1F1AF16C5FA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rcRect t="5253" r="6667" b="21206"/>
          <a:stretch>
            <a:fillRect/>
          </a:stretch>
        </p:blipFill>
        <p:spPr bwMode="auto">
          <a:xfrm>
            <a:off x="6349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 Single Corner Rectangle 6"/>
          <p:cNvSpPr>
            <a:spLocks noChangeArrowheads="1"/>
          </p:cNvSpPr>
          <p:nvPr/>
        </p:nvSpPr>
        <p:spPr bwMode="auto">
          <a:xfrm flipH="1">
            <a:off x="4876800" y="6324600"/>
            <a:ext cx="4267200" cy="533400"/>
          </a:xfrm>
          <a:custGeom>
            <a:avLst/>
            <a:gdLst>
              <a:gd name="T0" fmla="*/ 2133600 w 4267200"/>
              <a:gd name="T1" fmla="*/ 0 h 533400"/>
              <a:gd name="T2" fmla="*/ 0 w 4267200"/>
              <a:gd name="T3" fmla="*/ 266700 h 533400"/>
              <a:gd name="T4" fmla="*/ 2133600 w 4267200"/>
              <a:gd name="T5" fmla="*/ 533400 h 533400"/>
              <a:gd name="T6" fmla="*/ 4267200 w 4267200"/>
              <a:gd name="T7" fmla="*/ 266700 h 5334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4267200"/>
              <a:gd name="T13" fmla="*/ 0 h 533400"/>
              <a:gd name="T14" fmla="*/ 4241162 w 4267200"/>
              <a:gd name="T15" fmla="*/ 533400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7200" h="533400">
                <a:moveTo>
                  <a:pt x="0" y="0"/>
                </a:moveTo>
                <a:lnTo>
                  <a:pt x="4178298" y="0"/>
                </a:lnTo>
                <a:lnTo>
                  <a:pt x="4178297" y="0"/>
                </a:lnTo>
                <a:cubicBezTo>
                  <a:pt x="4227397" y="0"/>
                  <a:pt x="4267200" y="39802"/>
                  <a:pt x="4267200" y="88902"/>
                </a:cubicBezTo>
                <a:lnTo>
                  <a:pt x="42672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598428"/>
          </a:solidFill>
          <a:ln w="25400" algn="ctr">
            <a:solidFill>
              <a:srgbClr val="5984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6400800"/>
            <a:ext cx="22098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COMPREHENSIVE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324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1423905857_larg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 l="12122" t="39977" r="64645" b="11426"/>
          <a:stretch>
            <a:fillRect/>
          </a:stretch>
        </p:blipFill>
        <p:spPr bwMode="auto">
          <a:xfrm>
            <a:off x="0" y="1219200"/>
            <a:ext cx="175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1423905857_large.jpg"/>
          <p:cNvPicPr>
            <a:picLocks noChangeAspect="1"/>
          </p:cNvPicPr>
          <p:nvPr/>
        </p:nvPicPr>
        <p:blipFill>
          <a:blip r:embed="rId4"/>
          <a:srcRect l="32735" t="23199" b="63417"/>
          <a:stretch>
            <a:fillRect/>
          </a:stretch>
        </p:blipFill>
        <p:spPr bwMode="auto">
          <a:xfrm>
            <a:off x="6858000" y="304800"/>
            <a:ext cx="2193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1423905857_larg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6365" t="40158" r="16666" b="11636"/>
          <a:stretch>
            <a:fillRect/>
          </a:stretch>
        </p:blipFill>
        <p:spPr bwMode="auto">
          <a:xfrm>
            <a:off x="6781800" y="23622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9" name="Title Placeholder 1"/>
          <p:cNvSpPr>
            <a:spLocks noGrp="1"/>
          </p:cNvSpPr>
          <p:nvPr>
            <p:ph type="ctrTitle"/>
          </p:nvPr>
        </p:nvSpPr>
        <p:spPr>
          <a:xfrm>
            <a:off x="1676400" y="2438400"/>
            <a:ext cx="5029200" cy="1524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0431-E9FE-4ADF-8B7B-5A2DC6A8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C7EA-A10F-4DFC-84CD-F9C91691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656A-E6C8-43C9-A632-61F391A80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0FC0-A54D-468A-BA17-355E4E440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B455-D2FD-4187-8D0A-EAF024987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89F2-9981-4BC7-83EE-7010AC94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C261-589C-48DA-AC10-56E9D4944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E322-585A-4F45-B952-6808A515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421F-2A9E-4218-85AA-68FF3D6B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98B3-52E9-4F99-9493-1DA2D77F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rcRect t="5253" r="6667" b="21206"/>
          <a:stretch>
            <a:fillRect/>
          </a:stretch>
        </p:blipFill>
        <p:spPr bwMode="auto">
          <a:xfrm>
            <a:off x="6349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 Single Corner Rectangle 6"/>
          <p:cNvSpPr>
            <a:spLocks noChangeArrowheads="1"/>
          </p:cNvSpPr>
          <p:nvPr/>
        </p:nvSpPr>
        <p:spPr bwMode="auto">
          <a:xfrm>
            <a:off x="0" y="6400800"/>
            <a:ext cx="8305800" cy="457200"/>
          </a:xfrm>
          <a:custGeom>
            <a:avLst/>
            <a:gdLst>
              <a:gd name="T0" fmla="*/ 4152900 w 8305800"/>
              <a:gd name="T1" fmla="*/ 0 h 457200"/>
              <a:gd name="T2" fmla="*/ 0 w 8305800"/>
              <a:gd name="T3" fmla="*/ 228600 h 457200"/>
              <a:gd name="T4" fmla="*/ 4152900 w 8305800"/>
              <a:gd name="T5" fmla="*/ 457200 h 457200"/>
              <a:gd name="T6" fmla="*/ 8305800 w 8305800"/>
              <a:gd name="T7" fmla="*/ 228600 h 4572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8305800"/>
              <a:gd name="T13" fmla="*/ 0 h 457200"/>
              <a:gd name="T14" fmla="*/ 8283481 w 8305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05800" h="457200">
                <a:moveTo>
                  <a:pt x="0" y="0"/>
                </a:moveTo>
                <a:lnTo>
                  <a:pt x="8229598" y="0"/>
                </a:lnTo>
                <a:lnTo>
                  <a:pt x="8229597" y="0"/>
                </a:lnTo>
                <a:cubicBezTo>
                  <a:pt x="8271683" y="0"/>
                  <a:pt x="8305800" y="34116"/>
                  <a:pt x="8305800" y="76202"/>
                </a:cubicBezTo>
                <a:lnTo>
                  <a:pt x="83058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598428"/>
          </a:solidFill>
          <a:ln w="25400" algn="ctr">
            <a:solidFill>
              <a:srgbClr val="59842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43000"/>
            <a:ext cx="830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219200"/>
            <a:ext cx="8686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3773F7A5-7404-4097-AD8B-61055879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pic>
        <p:nvPicPr>
          <p:cNvPr id="1034" name="Picture 11" descr="1423905857_large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6365" t="40158" r="56059" b="11636"/>
          <a:stretch>
            <a:fillRect/>
          </a:stretch>
        </p:blipFill>
        <p:spPr bwMode="auto">
          <a:xfrm>
            <a:off x="8763000" y="2667000"/>
            <a:ext cx="38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Excel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Working with Charts and </a:t>
            </a:r>
            <a:r>
              <a:rPr lang="en-US" sz="4000" dirty="0" smtClean="0"/>
              <a:t>Graphs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81200" y="4876800"/>
            <a:ext cx="2362200" cy="1066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Submitted By:</a:t>
            </a:r>
          </a:p>
          <a:p>
            <a:pPr algn="ctr">
              <a:defRPr/>
            </a:pPr>
            <a:r>
              <a:rPr lang="en-US" sz="1600" dirty="0" err="1"/>
              <a:t>Devashish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1615910</a:t>
            </a:r>
          </a:p>
          <a:p>
            <a:pPr algn="ctr">
              <a:defRPr/>
            </a:pPr>
            <a:r>
              <a:rPr lang="en-US" sz="1600" dirty="0" err="1"/>
              <a:t>B.Voc</a:t>
            </a:r>
            <a:r>
              <a:rPr lang="en-US" sz="1600" dirty="0"/>
              <a:t> -I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4876800"/>
            <a:ext cx="2362200" cy="1066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Submitted to:</a:t>
            </a:r>
          </a:p>
          <a:p>
            <a:pPr algn="ctr">
              <a:defRPr/>
            </a:pPr>
            <a:r>
              <a:rPr lang="en-US" sz="1600" dirty="0"/>
              <a:t>Ms. </a:t>
            </a:r>
            <a:r>
              <a:rPr lang="en-US" sz="1600" dirty="0" err="1"/>
              <a:t>Hina</a:t>
            </a:r>
            <a:endParaRPr lang="en-US" sz="1600" dirty="0"/>
          </a:p>
          <a:p>
            <a:pPr algn="ctr">
              <a:defRPr/>
            </a:pPr>
            <a:r>
              <a:rPr lang="en-US" sz="1600" dirty="0"/>
              <a:t>Asst. Professor</a:t>
            </a:r>
          </a:p>
          <a:p>
            <a:pPr algn="ctr">
              <a:defRPr/>
            </a:pPr>
            <a:r>
              <a:rPr lang="en-US" sz="1600" dirty="0"/>
              <a:t>Comp. Sci. &amp; App. Dept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Chart Elements</a:t>
            </a:r>
          </a:p>
        </p:txBody>
      </p:sp>
      <p:pic>
        <p:nvPicPr>
          <p:cNvPr id="12291" name="Picture 6" descr="FigEXT4-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852738"/>
            <a:ext cx="6962775" cy="16398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C5559-CA8D-48C9-A085-9893D1121B0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Choosing a Chart Style and Layout</a:t>
            </a:r>
          </a:p>
        </p:txBody>
      </p:sp>
      <p:pic>
        <p:nvPicPr>
          <p:cNvPr id="13315" name="Picture 6" descr="FigEXT4-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352675"/>
            <a:ext cx="6962775" cy="26400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F036CD-6790-41BB-815A-ABF8746D42C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Choosing a Chart Style and Layout</a:t>
            </a:r>
          </a:p>
        </p:txBody>
      </p:sp>
      <p:pic>
        <p:nvPicPr>
          <p:cNvPr id="14339" name="Picture 6" descr="FigEXT4-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1916113"/>
            <a:ext cx="6962775" cy="35131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03236B-3164-4139-93B0-A13A8F96B3A0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Working with the Chart Title and Legend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chart title to select it</a:t>
            </a:r>
          </a:p>
          <a:p>
            <a:pPr eaLnBrk="1" hangingPunct="1"/>
            <a:r>
              <a:rPr lang="en-US" smtClean="0"/>
              <a:t>Type the chart title, and then press the </a:t>
            </a:r>
            <a:r>
              <a:rPr lang="en-US" b="1" smtClean="0"/>
              <a:t>Enter </a:t>
            </a:r>
            <a:r>
              <a:rPr lang="en-US" smtClean="0"/>
              <a:t>key</a:t>
            </a:r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Chart Tools Layout </a:t>
            </a:r>
            <a:r>
              <a:rPr lang="en-US" smtClean="0"/>
              <a:t>tab on the Ribbon</a:t>
            </a:r>
          </a:p>
          <a:p>
            <a:pPr eaLnBrk="1" hangingPunct="1"/>
            <a:r>
              <a:rPr lang="en-US" smtClean="0"/>
              <a:t>In the Labels group, click the </a:t>
            </a:r>
            <a:r>
              <a:rPr lang="en-US" b="1" smtClean="0"/>
              <a:t>Legend </a:t>
            </a:r>
            <a:r>
              <a:rPr lang="en-US" smtClean="0"/>
              <a:t>button, and then click the desired legend 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06A29C-96EE-4191-8E69-692C60030205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Working with the Chart Title and Legend</a:t>
            </a:r>
          </a:p>
        </p:txBody>
      </p:sp>
      <p:pic>
        <p:nvPicPr>
          <p:cNvPr id="16387" name="Picture 6" descr="FigEXT4-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406650"/>
            <a:ext cx="6962775" cy="25320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76869-54A6-4CAE-B0DD-8B39630BA03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a Pie Chart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chart to select it</a:t>
            </a:r>
          </a:p>
          <a:p>
            <a:pPr eaLnBrk="1" hangingPunct="1"/>
            <a:r>
              <a:rPr lang="en-US" smtClean="0"/>
              <a:t>In the Labels group on the Chart Tools Layout tab, click the </a:t>
            </a:r>
            <a:r>
              <a:rPr lang="en-US" b="1" smtClean="0"/>
              <a:t>Data Labels </a:t>
            </a:r>
            <a:r>
              <a:rPr lang="en-US" smtClean="0"/>
              <a:t>button, and then click </a:t>
            </a:r>
            <a:r>
              <a:rPr lang="en-US" b="1" smtClean="0"/>
              <a:t>More Data Label Options</a:t>
            </a:r>
            <a:endParaRPr lang="en-US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29605-EBF5-479D-A712-E9903BC7497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276600"/>
            <a:ext cx="4648200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the Pie Slice Colors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pie charts with legends, it’s best to make the slice colors as distinct as possible to avoid confusion</a:t>
            </a:r>
          </a:p>
          <a:p>
            <a:pPr eaLnBrk="1" hangingPunct="1"/>
            <a:r>
              <a:rPr lang="en-US" smtClean="0"/>
              <a:t>Click the pie to select the entire data series, and then click the slice you wish to change</a:t>
            </a:r>
          </a:p>
          <a:p>
            <a:pPr eaLnBrk="1" hangingPunct="1"/>
            <a:r>
              <a:rPr lang="en-US" smtClean="0"/>
              <a:t>Change the fill color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3F2069-BB45-4CE2-9012-916E7A8B00B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8438" name="Picture 4" descr="FigEXT4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191000"/>
            <a:ext cx="45243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3D Options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increase the 3D effect, you need to rotate the chart</a:t>
            </a:r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Chart Tools Layout </a:t>
            </a:r>
            <a:r>
              <a:rPr lang="en-US" smtClean="0"/>
              <a:t>tab on the Ribbon, and then, in the Background group, click the </a:t>
            </a:r>
            <a:r>
              <a:rPr lang="en-US" b="1" smtClean="0"/>
              <a:t>3-D Rotation </a:t>
            </a:r>
            <a:r>
              <a:rPr lang="en-US" smtClean="0"/>
              <a:t>button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D53302-7375-4C23-8F58-AA026DEAE0A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429000"/>
            <a:ext cx="4302125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Column Chart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column chart </a:t>
            </a:r>
            <a:r>
              <a:rPr lang="en-US" smtClean="0"/>
              <a:t>displays values in different categories as columns; the height of each column is based on its value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bar chart</a:t>
            </a:r>
            <a:r>
              <a:rPr lang="en-US" smtClean="0"/>
              <a:t> is a column chart turned on its side, so each bar length is based on its value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D39D8E-3858-47EA-8A20-809F10926CE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0486" name="Picture 4" descr="FigEXT4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14800"/>
            <a:ext cx="69627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Column Chart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the range</a:t>
            </a:r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Insert</a:t>
            </a:r>
            <a:r>
              <a:rPr lang="en-US" smtClean="0"/>
              <a:t> tab on the Ribbon</a:t>
            </a:r>
          </a:p>
          <a:p>
            <a:pPr eaLnBrk="1" hangingPunct="1"/>
            <a:r>
              <a:rPr lang="en-US" smtClean="0"/>
              <a:t>In the Charts group, click the </a:t>
            </a:r>
            <a:r>
              <a:rPr lang="en-US" b="1" smtClean="0"/>
              <a:t>Column</a:t>
            </a:r>
            <a:r>
              <a:rPr lang="en-US" smtClean="0"/>
              <a:t> button and then choose the chart subtype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EADB3-43C3-409C-A9FF-4ED2F6A7C91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1510" name="Picture 4" descr="FigEXT4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6019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an embedded chart</a:t>
            </a:r>
          </a:p>
          <a:p>
            <a:pPr eaLnBrk="1" hangingPunct="1"/>
            <a:r>
              <a:rPr lang="en-US" smtClean="0"/>
              <a:t>Work with chart titles and legends</a:t>
            </a:r>
          </a:p>
          <a:p>
            <a:pPr eaLnBrk="1" hangingPunct="1"/>
            <a:r>
              <a:rPr lang="en-US" smtClean="0"/>
              <a:t>Create and format a pie chart</a:t>
            </a:r>
          </a:p>
          <a:p>
            <a:pPr eaLnBrk="1" hangingPunct="1"/>
            <a:r>
              <a:rPr lang="en-US" smtClean="0"/>
              <a:t>Work with 3D charts</a:t>
            </a:r>
          </a:p>
          <a:p>
            <a:pPr eaLnBrk="1" hangingPunct="1"/>
            <a:r>
              <a:rPr lang="en-US" smtClean="0"/>
              <a:t>Create and format a column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049409-71EF-4F49-9108-14A53EC7948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Formatting Column Chart Elements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Chart Tools Layout </a:t>
            </a:r>
            <a:r>
              <a:rPr lang="en-US" smtClean="0"/>
              <a:t>tab on the Ribbon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CB93DF-2F65-4591-A200-A82F8F55661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2534" name="Picture 4" descr="FigEXT4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69627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the Chart Axes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Chart Tools Layout </a:t>
            </a:r>
            <a:r>
              <a:rPr lang="en-US" smtClean="0"/>
              <a:t>tab on the Ribbon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3F9B8A-7D2C-4BF2-B186-E9DDF6EDFFF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828800"/>
            <a:ext cx="6934200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the Chart Axes</a:t>
            </a:r>
          </a:p>
        </p:txBody>
      </p:sp>
      <p:pic>
        <p:nvPicPr>
          <p:cNvPr id="24579" name="Picture 6" descr="FigEXT4-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057400"/>
            <a:ext cx="6962775" cy="3230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7F3AC-2202-46B2-B024-0BAD5DE3B760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Chart Columns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any column in the Sector Weightings chart</a:t>
            </a:r>
          </a:p>
          <a:p>
            <a:pPr eaLnBrk="1" hangingPunct="1"/>
            <a:r>
              <a:rPr lang="en-US" smtClean="0"/>
              <a:t>In the Current Selection group on the Chart Tools Layout tab, click </a:t>
            </a:r>
            <a:r>
              <a:rPr lang="en-US" b="1" smtClean="0"/>
              <a:t>Format Selection</a:t>
            </a:r>
            <a:endParaRPr lang="en-US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0CBFA-3CD2-40E7-BAE4-2ED71C9D9D2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19400"/>
            <a:ext cx="5500688" cy="354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Chart Columns</a:t>
            </a:r>
          </a:p>
        </p:txBody>
      </p:sp>
      <p:pic>
        <p:nvPicPr>
          <p:cNvPr id="26627" name="Picture 6" descr="FigEXT4-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057400"/>
            <a:ext cx="6962775" cy="3230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768DF-4F25-460D-904E-6CDE30A75C2C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Line Chart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the range</a:t>
            </a:r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Insert </a:t>
            </a:r>
            <a:r>
              <a:rPr lang="en-US" smtClean="0"/>
              <a:t>tab on the Ribbon</a:t>
            </a:r>
          </a:p>
          <a:p>
            <a:pPr eaLnBrk="1" hangingPunct="1"/>
            <a:r>
              <a:rPr lang="en-US" smtClean="0"/>
              <a:t>In the Charts group, click the </a:t>
            </a:r>
            <a:r>
              <a:rPr lang="en-US" b="1" smtClean="0"/>
              <a:t>Line </a:t>
            </a:r>
            <a:r>
              <a:rPr lang="en-US" smtClean="0"/>
              <a:t>button, and then click the </a:t>
            </a:r>
            <a:r>
              <a:rPr lang="en-US" b="1" smtClean="0"/>
              <a:t>Line </a:t>
            </a:r>
            <a:r>
              <a:rPr lang="en-US" smtClean="0"/>
              <a:t>chart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669E2-2E8F-4AAB-B4F9-227316226C2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7654" name="Picture 4" descr="FigEXT4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69627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Date Labels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Chart Tools Layout </a:t>
            </a:r>
            <a:r>
              <a:rPr lang="en-US" smtClean="0"/>
              <a:t>tab on the Ribbon</a:t>
            </a:r>
          </a:p>
          <a:p>
            <a:pPr eaLnBrk="1" hangingPunct="1"/>
            <a:r>
              <a:rPr lang="en-US" smtClean="0"/>
              <a:t>In the Axes group, click the </a:t>
            </a:r>
            <a:r>
              <a:rPr lang="en-US" b="1" smtClean="0"/>
              <a:t>Axes </a:t>
            </a:r>
            <a:r>
              <a:rPr lang="en-US" smtClean="0"/>
              <a:t>button, point to </a:t>
            </a:r>
            <a:r>
              <a:rPr lang="en-US" b="1" smtClean="0"/>
              <a:t>Primary Horizontal Axis</a:t>
            </a:r>
            <a:r>
              <a:rPr lang="en-US" smtClean="0"/>
              <a:t>, and then click </a:t>
            </a:r>
            <a:r>
              <a:rPr lang="en-US" b="1" smtClean="0"/>
              <a:t>More Primary Horizontal Axis Options</a:t>
            </a:r>
            <a:endParaRPr lang="en-US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0D263F-CD69-48CD-8622-AB40E8F6AA3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352800"/>
            <a:ext cx="4714875" cy="294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Formatting Date Labels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A96FAF-F224-4DFB-B6E1-61283768F7F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47800"/>
            <a:ext cx="7172325" cy="428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Label Units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Axes group on the Chart Tools Layout tab, click the </a:t>
            </a:r>
            <a:r>
              <a:rPr lang="en-US" b="1" smtClean="0"/>
              <a:t>Axes </a:t>
            </a:r>
            <a:r>
              <a:rPr lang="en-US" smtClean="0"/>
              <a:t>button, point to </a:t>
            </a:r>
            <a:r>
              <a:rPr lang="en-US" b="1" smtClean="0"/>
              <a:t>Primary Vertical Axis</a:t>
            </a:r>
            <a:r>
              <a:rPr lang="en-US" smtClean="0"/>
              <a:t>, and then click </a:t>
            </a:r>
            <a:r>
              <a:rPr lang="en-US" b="1" smtClean="0"/>
              <a:t>More Primary Vertical Axis Options</a:t>
            </a:r>
            <a:endParaRPr lang="en-US" smtClean="0"/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Display units </a:t>
            </a:r>
            <a:r>
              <a:rPr lang="en-US" smtClean="0"/>
              <a:t>arrow and then make your selection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B0B93-0854-49BD-B06B-772A02009D1D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Label Units</a:t>
            </a:r>
          </a:p>
        </p:txBody>
      </p:sp>
      <p:pic>
        <p:nvPicPr>
          <p:cNvPr id="31747" name="Picture 6" descr="FigEXT4-3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379663"/>
            <a:ext cx="6962775" cy="25860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62C9A5-00F3-4769-A7B0-8363E0DEF0FD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and format a line chart</a:t>
            </a:r>
          </a:p>
          <a:p>
            <a:pPr eaLnBrk="1" hangingPunct="1"/>
            <a:r>
              <a:rPr lang="en-US" smtClean="0"/>
              <a:t>Use custom formatting with chart axes</a:t>
            </a:r>
          </a:p>
          <a:p>
            <a:pPr eaLnBrk="1" hangingPunct="1"/>
            <a:r>
              <a:rPr lang="en-US" smtClean="0"/>
              <a:t>Work with tick marks and scale values</a:t>
            </a:r>
          </a:p>
          <a:p>
            <a:pPr eaLnBrk="1" hangingPunct="1"/>
            <a:r>
              <a:rPr lang="en-US" smtClean="0"/>
              <a:t>Create and format a combined chart</a:t>
            </a:r>
          </a:p>
          <a:p>
            <a:pPr eaLnBrk="1" hangingPunct="1"/>
            <a:r>
              <a:rPr lang="en-US" smtClean="0"/>
              <a:t>Insert and format a graphic shape</a:t>
            </a:r>
          </a:p>
          <a:p>
            <a:pPr eaLnBrk="1" hangingPunct="1"/>
            <a:r>
              <a:rPr lang="en-US" smtClean="0"/>
              <a:t>Create a chart 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092C6-C0A5-4DD5-89BE-4231B08AC66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Overlaying a Legend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Labels group on the Chart Tools Layout tab, click the </a:t>
            </a:r>
            <a:r>
              <a:rPr lang="en-US" b="1" smtClean="0"/>
              <a:t>Legend </a:t>
            </a:r>
            <a:r>
              <a:rPr lang="en-US" smtClean="0"/>
              <a:t>button, and then click </a:t>
            </a:r>
            <a:r>
              <a:rPr lang="en-US" b="1" smtClean="0"/>
              <a:t>More Legend Options</a:t>
            </a:r>
            <a:endParaRPr lang="en-US" smtClean="0"/>
          </a:p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Show the legend without overlapping the chart </a:t>
            </a:r>
            <a:r>
              <a:rPr lang="en-US" smtClean="0"/>
              <a:t>check box to remove the check mark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E92B4E-E194-4FF1-81FB-2AD64463383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2774" name="Picture 4" descr="FigEXT4-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343400"/>
            <a:ext cx="52101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Adding a Data Series </a:t>
            </a:r>
            <a:br>
              <a:rPr lang="en-US" sz="4000" smtClean="0"/>
            </a:br>
            <a:r>
              <a:rPr lang="en-US" sz="4000" smtClean="0"/>
              <a:t>to an Existing Chart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Select the chart to which you want to add a data series</a:t>
            </a:r>
          </a:p>
          <a:p>
            <a:pPr eaLnBrk="1" hangingPunct="1"/>
            <a:r>
              <a:rPr lang="en-US" sz="3000" smtClean="0"/>
              <a:t>In the Data group on the Chart Tools Design tab, click the Select Data button</a:t>
            </a:r>
          </a:p>
          <a:p>
            <a:pPr eaLnBrk="1" hangingPunct="1"/>
            <a:r>
              <a:rPr lang="en-US" sz="3000" smtClean="0"/>
              <a:t>Click the Add button in the Select Data Source dialog box</a:t>
            </a:r>
          </a:p>
          <a:p>
            <a:pPr eaLnBrk="1" hangingPunct="1"/>
            <a:r>
              <a:rPr lang="en-US" sz="3000" smtClean="0"/>
              <a:t>Select the range with the series name and series values you want for the new data series</a:t>
            </a:r>
          </a:p>
          <a:p>
            <a:pPr eaLnBrk="1" hangingPunct="1"/>
            <a:r>
              <a:rPr lang="en-US" sz="3000" smtClean="0"/>
              <a:t>Click the OK button in each dialog 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2EC4EF-E9EE-447E-A1E4-3A133056C8EC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Adding a Data Series </a:t>
            </a:r>
            <a:br>
              <a:rPr lang="en-US" sz="4000" smtClean="0"/>
            </a:br>
            <a:r>
              <a:rPr lang="en-US" sz="4000" smtClean="0"/>
              <a:t>to an Existing Chart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2AD1DC-F175-4A47-A91B-3583B8C579C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19200"/>
            <a:ext cx="71628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76600"/>
            <a:ext cx="7011988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Combination Chart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a data series in an existing chart that you want to appear as another chart type</a:t>
            </a:r>
          </a:p>
          <a:p>
            <a:pPr eaLnBrk="1" hangingPunct="1"/>
            <a:r>
              <a:rPr lang="en-US" smtClean="0"/>
              <a:t>In the Type group on the Chart Tools Design tab, click the Change Chart Type button, and then click the chart type you want</a:t>
            </a:r>
          </a:p>
          <a:p>
            <a:pPr eaLnBrk="1" hangingPunct="1"/>
            <a:r>
              <a:rPr lang="en-US" smtClean="0"/>
              <a:t>Click the OK button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ECF709-6A5B-4223-9109-A8AD4E70ABC7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 Combination Chart</a:t>
            </a:r>
          </a:p>
        </p:txBody>
      </p:sp>
      <p:pic>
        <p:nvPicPr>
          <p:cNvPr id="36867" name="Picture 6" descr="FigEXT4-3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054225"/>
            <a:ext cx="6962775" cy="32369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E177EE-1D48-4AAE-8D90-95AB6236D1F2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Inserting a Shape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Insert </a:t>
            </a:r>
            <a:r>
              <a:rPr lang="en-US" smtClean="0"/>
              <a:t>tab on the Ribbon</a:t>
            </a:r>
          </a:p>
          <a:p>
            <a:pPr eaLnBrk="1" hangingPunct="1"/>
            <a:r>
              <a:rPr lang="en-US" smtClean="0"/>
              <a:t>In the Illustrations group, click the </a:t>
            </a:r>
            <a:r>
              <a:rPr lang="en-US" b="1" smtClean="0"/>
              <a:t>Shapes </a:t>
            </a:r>
            <a:r>
              <a:rPr lang="en-US" smtClean="0"/>
              <a:t>button, and then choose the shape you want</a:t>
            </a:r>
          </a:p>
          <a:p>
            <a:pPr eaLnBrk="1" hangingPunct="1"/>
            <a:r>
              <a:rPr lang="en-US" smtClean="0"/>
              <a:t>Draw the shape in your worksheet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5654A9-CB09-4130-855A-853F85F279C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7894" name="Picture 4" descr="FigEXT4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69627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and Grouping Shapes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Hold down the </a:t>
            </a:r>
            <a:r>
              <a:rPr lang="en-US" b="1" smtClean="0"/>
              <a:t>Shift </a:t>
            </a:r>
            <a:r>
              <a:rPr lang="en-US" smtClean="0"/>
              <a:t>key and then click each shape to select 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Click the </a:t>
            </a:r>
            <a:r>
              <a:rPr lang="en-US" b="1" smtClean="0"/>
              <a:t>Drawing Tools Format </a:t>
            </a:r>
            <a:r>
              <a:rPr lang="en-US" smtClean="0"/>
              <a:t>tab on the Ribbon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the Arrange group, click the </a:t>
            </a:r>
            <a:r>
              <a:rPr lang="en-US" b="1" smtClean="0"/>
              <a:t>Align </a:t>
            </a:r>
            <a:r>
              <a:rPr lang="en-US" smtClean="0"/>
              <a:t>button, and then click your alignment option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group several shapes into a single unit, select the shapes, and then click the </a:t>
            </a:r>
            <a:r>
              <a:rPr lang="en-US" b="1" smtClean="0"/>
              <a:t>Group</a:t>
            </a:r>
            <a:r>
              <a:rPr lang="en-US" smtClean="0"/>
              <a:t> button in the Arrange group on the Drawing Tools Format tab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1A7616-763D-4057-9AA9-56A4F9AF886E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Aligning and Grouping Shapes</a:t>
            </a:r>
          </a:p>
        </p:txBody>
      </p:sp>
      <p:pic>
        <p:nvPicPr>
          <p:cNvPr id="39939" name="Picture 8" descr="FigEXT4-4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733675"/>
            <a:ext cx="6962775" cy="18780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EDB401-5F27-4D9E-A199-53E84A87AC5C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Charts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chart</a:t>
            </a:r>
            <a:r>
              <a:rPr lang="en-US" sz="2800" smtClean="0"/>
              <a:t>, or </a:t>
            </a:r>
            <a:r>
              <a:rPr lang="en-US" sz="2800" b="1" smtClean="0"/>
              <a:t>graph</a:t>
            </a:r>
            <a:r>
              <a:rPr lang="en-US" sz="2800" smtClean="0"/>
              <a:t>, is a visual representation of a set of data</a:t>
            </a:r>
          </a:p>
          <a:p>
            <a:pPr eaLnBrk="1" hangingPunct="1"/>
            <a:r>
              <a:rPr lang="en-US" sz="2800" smtClean="0"/>
              <a:t>Select the data source with the range of data you want to chart</a:t>
            </a:r>
          </a:p>
          <a:p>
            <a:pPr eaLnBrk="1" hangingPunct="1"/>
            <a:r>
              <a:rPr lang="en-US" sz="2800" smtClean="0"/>
              <a:t>In the Charts group on the Insert tab, click a chart type, and then click a chart subtype in the Chart gallery</a:t>
            </a:r>
          </a:p>
          <a:p>
            <a:pPr eaLnBrk="1" hangingPunct="1"/>
            <a:r>
              <a:rPr lang="en-US" sz="2800" smtClean="0"/>
              <a:t>In the Location group on the Chart Tools Design tab, click the Move Chart button to place the chart in a chart sheet or embed it into a worksheet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AB3D1-0C9D-49A8-ABB0-3FED7D1D5285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Charts</a:t>
            </a:r>
          </a:p>
        </p:txBody>
      </p:sp>
      <p:pic>
        <p:nvPicPr>
          <p:cNvPr id="7171" name="Picture 6" descr="FigEXT4-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1746250"/>
            <a:ext cx="6962775" cy="3852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4BD6CC-BE02-4E79-96C8-BD19F7412E08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 Data Source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data source </a:t>
            </a:r>
            <a:r>
              <a:rPr lang="en-US" smtClean="0"/>
              <a:t>is the range that contains the data you want to display in the chart</a:t>
            </a:r>
          </a:p>
          <a:p>
            <a:pPr lvl="1" eaLnBrk="1" hangingPunct="1"/>
            <a:r>
              <a:rPr lang="en-US" b="1" smtClean="0"/>
              <a:t>Data series</a:t>
            </a:r>
          </a:p>
          <a:p>
            <a:pPr lvl="1" eaLnBrk="1" hangingPunct="1"/>
            <a:r>
              <a:rPr lang="en-US" b="1" smtClean="0"/>
              <a:t>Series name</a:t>
            </a:r>
          </a:p>
          <a:p>
            <a:pPr lvl="1" eaLnBrk="1" hangingPunct="1"/>
            <a:r>
              <a:rPr lang="en-US" b="1" smtClean="0"/>
              <a:t>Series values</a:t>
            </a:r>
          </a:p>
          <a:p>
            <a:pPr lvl="1" eaLnBrk="1" hangingPunct="1"/>
            <a:r>
              <a:rPr lang="en-US" b="1" smtClean="0"/>
              <a:t>Category values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D883E9-F3F3-40ED-A326-1D67E408D9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198" name="Picture 4" descr="FigEXT4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43400"/>
            <a:ext cx="5257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 Chart Type</a:t>
            </a:r>
          </a:p>
        </p:txBody>
      </p:sp>
      <p:pic>
        <p:nvPicPr>
          <p:cNvPr id="9219" name="Picture 6" descr="FigEXT4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1773238"/>
            <a:ext cx="6962775" cy="37988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B7FE1E-277A-4558-B696-DE5AF90672B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 Chart Type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Click the </a:t>
            </a:r>
            <a:r>
              <a:rPr lang="en-US" b="1" smtClean="0"/>
              <a:t>Insert </a:t>
            </a:r>
            <a:r>
              <a:rPr lang="en-US" smtClean="0"/>
              <a:t>tab on the Ribbon</a:t>
            </a:r>
          </a:p>
          <a:p>
            <a:pPr eaLnBrk="1" hangingPunct="1"/>
            <a:r>
              <a:rPr lang="en-US" smtClean="0"/>
              <a:t>In the Charts group, click the </a:t>
            </a:r>
            <a:r>
              <a:rPr lang="en-US" b="1" smtClean="0"/>
              <a:t>Pie </a:t>
            </a:r>
            <a:r>
              <a:rPr lang="en-US" smtClean="0"/>
              <a:t>button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4B45C5-8045-4F17-BEA9-DCB3119FC05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246" name="Picture 4" descr="FigEXT4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9627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and Resizing Charts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default, a chart is inserted as an </a:t>
            </a:r>
            <a:r>
              <a:rPr lang="en-US" b="1" smtClean="0"/>
              <a:t>embedded chart</a:t>
            </a:r>
            <a:r>
              <a:rPr lang="en-US" smtClean="0"/>
              <a:t>, which means the chart is placed in a worksheet next to its data source</a:t>
            </a:r>
          </a:p>
          <a:p>
            <a:pPr eaLnBrk="1" hangingPunct="1"/>
            <a:r>
              <a:rPr lang="en-US" smtClean="0"/>
              <a:t>You can also place a chart in a </a:t>
            </a:r>
            <a:r>
              <a:rPr lang="en-US" b="1" smtClean="0"/>
              <a:t>chart sheet</a:t>
            </a:r>
            <a:endParaRPr lang="en-US" smtClean="0"/>
          </a:p>
          <a:p>
            <a:pPr eaLnBrk="1" hangingPunct="1"/>
            <a:r>
              <a:rPr lang="en-US" smtClean="0"/>
              <a:t>In the Location group on the Chart Tools Design tab, click the </a:t>
            </a:r>
            <a:r>
              <a:rPr lang="en-US" b="1" smtClean="0"/>
              <a:t>Move Chart </a:t>
            </a:r>
            <a:r>
              <a:rPr lang="en-US" smtClean="0"/>
              <a:t>button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on Microsoft Office Excel 2007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9BF85F-D109-4400-8808-D6A59D73D1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DD5"/>
              </a:clrFrom>
              <a:clrTo>
                <a:srgbClr val="F5ED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95800"/>
            <a:ext cx="6486525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</Template>
  <TotalTime>1218</TotalTime>
  <Words>1291</Words>
  <Application>Microsoft PowerPoint</Application>
  <PresentationFormat>On-screen Show (4:3)</PresentationFormat>
  <Paragraphs>187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Courier New</vt:lpstr>
      <vt:lpstr>2_Office Theme</vt:lpstr>
      <vt:lpstr> Excel Working with Charts and Graphs</vt:lpstr>
      <vt:lpstr>Objectives</vt:lpstr>
      <vt:lpstr>Objectives</vt:lpstr>
      <vt:lpstr>Creating Charts</vt:lpstr>
      <vt:lpstr>Creating Charts</vt:lpstr>
      <vt:lpstr>Selecting a Data Source</vt:lpstr>
      <vt:lpstr>Selecting a Chart Type</vt:lpstr>
      <vt:lpstr>Selecting a Chart Type</vt:lpstr>
      <vt:lpstr>Moving and Resizing Charts</vt:lpstr>
      <vt:lpstr>Selecting Chart Elements</vt:lpstr>
      <vt:lpstr>Choosing a Chart Style and Layout</vt:lpstr>
      <vt:lpstr>Choosing a Chart Style and Layout</vt:lpstr>
      <vt:lpstr>Working with the Chart Title and Legend</vt:lpstr>
      <vt:lpstr>Working with the Chart Title and Legend</vt:lpstr>
      <vt:lpstr>Formatting a Pie Chart</vt:lpstr>
      <vt:lpstr>Setting the Pie Slice Colors</vt:lpstr>
      <vt:lpstr>Working with 3D Options</vt:lpstr>
      <vt:lpstr>Creating a Column Chart</vt:lpstr>
      <vt:lpstr>Creating a Column Chart</vt:lpstr>
      <vt:lpstr>Formatting Column Chart Elements</vt:lpstr>
      <vt:lpstr>Formatting the Chart Axes</vt:lpstr>
      <vt:lpstr>Formatting the Chart Axes</vt:lpstr>
      <vt:lpstr>Formatting Chart Columns</vt:lpstr>
      <vt:lpstr>Formatting Chart Columns</vt:lpstr>
      <vt:lpstr>Creating a Line Chart</vt:lpstr>
      <vt:lpstr>Formatting Date Labels</vt:lpstr>
      <vt:lpstr>Formatting Date Labels</vt:lpstr>
      <vt:lpstr>Setting Label Units</vt:lpstr>
      <vt:lpstr>Setting Label Units</vt:lpstr>
      <vt:lpstr>Overlaying a Legend</vt:lpstr>
      <vt:lpstr>Adding a Data Series  to an Existing Chart</vt:lpstr>
      <vt:lpstr>Adding a Data Series  to an Existing Chart</vt:lpstr>
      <vt:lpstr>Creating a Combination Chart</vt:lpstr>
      <vt:lpstr>Creating a Combination Chart</vt:lpstr>
      <vt:lpstr>Inserting a Shape</vt:lpstr>
      <vt:lpstr>Aligning and Grouping Shapes</vt:lpstr>
      <vt:lpstr>Aligning and Grouping Shapes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 Technology</dc:creator>
  <cp:lastModifiedBy>Dell</cp:lastModifiedBy>
  <cp:revision>68</cp:revision>
  <dcterms:created xsi:type="dcterms:W3CDTF">2001-08-29T21:35:42Z</dcterms:created>
  <dcterms:modified xsi:type="dcterms:W3CDTF">2016-09-17T14:24:55Z</dcterms:modified>
</cp:coreProperties>
</file>